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embeddedFontLst>
    <p:embeddedFont>
      <p:font typeface="Inter" panose="020B0604020202020204" charset="0"/>
      <p:regular r:id="rId13"/>
    </p:embeddedFont>
    <p:embeddedFont>
      <p:font typeface="Inter Bold" panose="020B0604020202020204" charset="0"/>
      <p:regular r:id="rId14"/>
    </p:embeddedFont>
    <p:embeddedFont>
      <p:font typeface="Petrona Bold" panose="020B0604020202020204" charset="0"/>
      <p:regular r:id="rId1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1057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2E9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DFAF7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10" Type="http://schemas.openxmlformats.org/officeDocument/2006/relationships/image" Target="../media/image26.svg"/><Relationship Id="rId4" Type="http://schemas.openxmlformats.org/officeDocument/2006/relationships/image" Target="../media/image20.svg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1886" cy="6858000"/>
          </a:xfrm>
          <a:prstGeom prst="rect">
            <a:avLst/>
          </a:prstGeom>
          <a:solidFill>
            <a:srgbClr val="E0D7F4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54" y="141684"/>
            <a:ext cx="4382978" cy="657463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233360" y="1894483"/>
            <a:ext cx="6296860" cy="12993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4050" b="1" kern="0" spc="-82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Appréhender la création d'une micro-entreprise</a:t>
            </a:r>
            <a:endParaRPr lang="en-US" sz="4050" dirty="0"/>
          </a:p>
        </p:txBody>
      </p:sp>
      <p:sp>
        <p:nvSpPr>
          <p:cNvPr id="5" name="Text 2"/>
          <p:cNvSpPr/>
          <p:nvPr/>
        </p:nvSpPr>
        <p:spPr>
          <a:xfrm>
            <a:off x="5233360" y="3477320"/>
            <a:ext cx="629686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Obligations, étapes et bonnes pratiques — Formation de 2 jours (14h)</a:t>
            </a:r>
            <a:endParaRPr lang="en-US" sz="1450" dirty="0"/>
          </a:p>
        </p:txBody>
      </p:sp>
      <p:sp>
        <p:nvSpPr>
          <p:cNvPr id="6" name="Shape 3"/>
          <p:cNvSpPr/>
          <p:nvPr/>
        </p:nvSpPr>
        <p:spPr>
          <a:xfrm>
            <a:off x="5233360" y="4294783"/>
            <a:ext cx="1601251" cy="287139"/>
          </a:xfrm>
          <a:prstGeom prst="roundRect">
            <a:avLst>
              <a:gd name="adj" fmla="val 22118"/>
            </a:avLst>
          </a:prstGeom>
          <a:solidFill>
            <a:srgbClr val="E0D7F4"/>
          </a:solidFill>
          <a:ln/>
        </p:spPr>
      </p:sp>
      <p:sp>
        <p:nvSpPr>
          <p:cNvPr id="7" name="Text 4"/>
          <p:cNvSpPr/>
          <p:nvPr/>
        </p:nvSpPr>
        <p:spPr>
          <a:xfrm>
            <a:off x="5346765" y="4351437"/>
            <a:ext cx="1984028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AUCUN PRÉREQUIS</a:t>
            </a:r>
            <a:endParaRPr lang="en-US" sz="1150" dirty="0"/>
          </a:p>
        </p:txBody>
      </p:sp>
      <p:sp>
        <p:nvSpPr>
          <p:cNvPr id="8" name="Shape 5"/>
          <p:cNvSpPr/>
          <p:nvPr/>
        </p:nvSpPr>
        <p:spPr>
          <a:xfrm>
            <a:off x="5233360" y="4676378"/>
            <a:ext cx="5445882" cy="287139"/>
          </a:xfrm>
          <a:prstGeom prst="roundRect">
            <a:avLst>
              <a:gd name="adj" fmla="val 22118"/>
            </a:avLst>
          </a:prstGeom>
          <a:noFill/>
          <a:ln w="6350">
            <a:solidFill>
              <a:srgbClr val="6237C8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346765" y="4733032"/>
            <a:ext cx="5828658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kern="0" spc="-30" dirty="0">
                <a:solidFill>
                  <a:srgbClr val="6237C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SALARIÉS · DEMANDEURS D'EMPLOI · ÉTUDIANTS · PORTEURS DE PROJET</a:t>
            </a:r>
            <a:endParaRPr lang="en-US" sz="11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84200"/>
            <a:ext cx="10868745" cy="5481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450" b="1" kern="0" spc="-69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Objectifs pédagogiques</a:t>
            </a:r>
            <a:endParaRPr lang="en-US" sz="3450" dirty="0"/>
          </a:p>
        </p:txBody>
      </p:sp>
      <p:sp>
        <p:nvSpPr>
          <p:cNvPr id="3" name="Shape 1"/>
          <p:cNvSpPr/>
          <p:nvPr/>
        </p:nvSpPr>
        <p:spPr>
          <a:xfrm>
            <a:off x="661475" y="1401465"/>
            <a:ext cx="5367104" cy="1534418"/>
          </a:xfrm>
          <a:prstGeom prst="roundRect">
            <a:avLst>
              <a:gd name="adj" fmla="val 4365"/>
            </a:avLst>
          </a:prstGeom>
          <a:solidFill>
            <a:srgbClr val="E0D7F4"/>
          </a:solidFill>
          <a:ln w="6350">
            <a:solidFill>
              <a:srgbClr val="C6BDD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27265" y="1567259"/>
            <a:ext cx="478421" cy="478433"/>
          </a:xfrm>
          <a:prstGeom prst="ellipse">
            <a:avLst/>
          </a:prstGeom>
          <a:solidFill>
            <a:srgbClr val="6237C8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8826" y="1698823"/>
            <a:ext cx="215299" cy="21530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27265" y="2180233"/>
            <a:ext cx="5035523" cy="2740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b="1" kern="0" spc="-35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Comprendre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827265" y="2534940"/>
            <a:ext cx="5035523" cy="235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kern="0" spc="-2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 fonctionnement de la micro-entreprise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6163116" y="1401465"/>
            <a:ext cx="5367104" cy="1534418"/>
          </a:xfrm>
          <a:prstGeom prst="roundRect">
            <a:avLst>
              <a:gd name="adj" fmla="val 4365"/>
            </a:avLst>
          </a:prstGeom>
          <a:solidFill>
            <a:srgbClr val="E0D7F4"/>
          </a:solidFill>
          <a:ln w="6350">
            <a:solidFill>
              <a:srgbClr val="C6BDDA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6328907" y="1567259"/>
            <a:ext cx="478421" cy="478433"/>
          </a:xfrm>
          <a:prstGeom prst="ellipse">
            <a:avLst/>
          </a:prstGeom>
          <a:solidFill>
            <a:srgbClr val="6237C8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60467" y="1698823"/>
            <a:ext cx="215299" cy="215305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6328907" y="2180233"/>
            <a:ext cx="5035523" cy="2740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b="1" kern="0" spc="-35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Identifier</a:t>
            </a:r>
            <a:endParaRPr lang="en-US" sz="1700" dirty="0"/>
          </a:p>
        </p:txBody>
      </p:sp>
      <p:sp>
        <p:nvSpPr>
          <p:cNvPr id="12" name="Text 8"/>
          <p:cNvSpPr/>
          <p:nvPr/>
        </p:nvSpPr>
        <p:spPr>
          <a:xfrm>
            <a:off x="6328907" y="2534940"/>
            <a:ext cx="5035523" cy="235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kern="0" spc="-2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Les obligations légales, fiscales et sociales</a:t>
            </a:r>
            <a:endParaRPr lang="en-US" sz="1250" dirty="0"/>
          </a:p>
        </p:txBody>
      </p:sp>
      <p:sp>
        <p:nvSpPr>
          <p:cNvPr id="13" name="Shape 9"/>
          <p:cNvSpPr/>
          <p:nvPr/>
        </p:nvSpPr>
        <p:spPr>
          <a:xfrm>
            <a:off x="661475" y="3070423"/>
            <a:ext cx="5367104" cy="1534418"/>
          </a:xfrm>
          <a:prstGeom prst="roundRect">
            <a:avLst>
              <a:gd name="adj" fmla="val 4365"/>
            </a:avLst>
          </a:prstGeom>
          <a:solidFill>
            <a:srgbClr val="E0D7F4"/>
          </a:solidFill>
          <a:ln w="6350">
            <a:solidFill>
              <a:srgbClr val="C6BDDA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827265" y="3236218"/>
            <a:ext cx="478421" cy="478433"/>
          </a:xfrm>
          <a:prstGeom prst="ellipse">
            <a:avLst/>
          </a:prstGeom>
          <a:solidFill>
            <a:srgbClr val="6237C8"/>
          </a:solidFill>
          <a:ln/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58826" y="3367782"/>
            <a:ext cx="215299" cy="215305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827265" y="3849191"/>
            <a:ext cx="5035523" cy="2740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b="1" kern="0" spc="-35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Choisir</a:t>
            </a:r>
            <a:endParaRPr lang="en-US" sz="1700" dirty="0"/>
          </a:p>
        </p:txBody>
      </p:sp>
      <p:sp>
        <p:nvSpPr>
          <p:cNvPr id="17" name="Text 12"/>
          <p:cNvSpPr/>
          <p:nvPr/>
        </p:nvSpPr>
        <p:spPr>
          <a:xfrm>
            <a:off x="827265" y="4203898"/>
            <a:ext cx="5035523" cy="235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kern="0" spc="-2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Son activité, code APE, options fiscales</a:t>
            </a:r>
            <a:endParaRPr lang="en-US" sz="1250" dirty="0"/>
          </a:p>
        </p:txBody>
      </p:sp>
      <p:sp>
        <p:nvSpPr>
          <p:cNvPr id="18" name="Shape 13"/>
          <p:cNvSpPr/>
          <p:nvPr/>
        </p:nvSpPr>
        <p:spPr>
          <a:xfrm>
            <a:off x="6163116" y="3070423"/>
            <a:ext cx="5367104" cy="1534418"/>
          </a:xfrm>
          <a:prstGeom prst="roundRect">
            <a:avLst>
              <a:gd name="adj" fmla="val 4365"/>
            </a:avLst>
          </a:prstGeom>
          <a:solidFill>
            <a:srgbClr val="E0D7F4"/>
          </a:solidFill>
          <a:ln w="6350">
            <a:solidFill>
              <a:srgbClr val="C6BDDA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6328907" y="3236218"/>
            <a:ext cx="478421" cy="478433"/>
          </a:xfrm>
          <a:prstGeom prst="ellipse">
            <a:avLst/>
          </a:prstGeom>
          <a:solidFill>
            <a:srgbClr val="6237C8"/>
          </a:solidFill>
          <a:ln/>
        </p:spPr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60467" y="3367782"/>
            <a:ext cx="215299" cy="215305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6328907" y="3849191"/>
            <a:ext cx="5035523" cy="2740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b="1" kern="0" spc="-35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Gérer</a:t>
            </a:r>
            <a:endParaRPr lang="en-US" sz="1700" dirty="0"/>
          </a:p>
        </p:txBody>
      </p:sp>
      <p:sp>
        <p:nvSpPr>
          <p:cNvPr id="22" name="Text 16"/>
          <p:cNvSpPr/>
          <p:nvPr/>
        </p:nvSpPr>
        <p:spPr>
          <a:xfrm>
            <a:off x="6328907" y="4203898"/>
            <a:ext cx="5035523" cy="235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kern="0" spc="-2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L'administratif : URSSAF, TVA, obligations annuelles</a:t>
            </a:r>
            <a:endParaRPr lang="en-US" sz="1250" dirty="0"/>
          </a:p>
        </p:txBody>
      </p:sp>
      <p:sp>
        <p:nvSpPr>
          <p:cNvPr id="23" name="Shape 17"/>
          <p:cNvSpPr/>
          <p:nvPr/>
        </p:nvSpPr>
        <p:spPr>
          <a:xfrm>
            <a:off x="661475" y="4739382"/>
            <a:ext cx="5367104" cy="1534418"/>
          </a:xfrm>
          <a:prstGeom prst="roundRect">
            <a:avLst>
              <a:gd name="adj" fmla="val 4365"/>
            </a:avLst>
          </a:prstGeom>
          <a:solidFill>
            <a:srgbClr val="E0D7F4"/>
          </a:solidFill>
          <a:ln w="6350">
            <a:solidFill>
              <a:srgbClr val="C6BDDA"/>
            </a:solidFill>
            <a:prstDash val="solid"/>
          </a:ln>
        </p:spPr>
      </p:sp>
      <p:sp>
        <p:nvSpPr>
          <p:cNvPr id="24" name="Shape 18"/>
          <p:cNvSpPr/>
          <p:nvPr/>
        </p:nvSpPr>
        <p:spPr>
          <a:xfrm>
            <a:off x="827265" y="4905177"/>
            <a:ext cx="478421" cy="478433"/>
          </a:xfrm>
          <a:prstGeom prst="ellipse">
            <a:avLst/>
          </a:prstGeom>
          <a:solidFill>
            <a:srgbClr val="6237C8"/>
          </a:solidFill>
          <a:ln/>
        </p:spPr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58826" y="5036741"/>
            <a:ext cx="215299" cy="215305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827265" y="5518150"/>
            <a:ext cx="5035523" cy="2740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b="1" kern="0" spc="-35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Construire</a:t>
            </a:r>
            <a:endParaRPr lang="en-US" sz="1700" dirty="0"/>
          </a:p>
        </p:txBody>
      </p:sp>
      <p:sp>
        <p:nvSpPr>
          <p:cNvPr id="27" name="Text 20"/>
          <p:cNvSpPr/>
          <p:nvPr/>
        </p:nvSpPr>
        <p:spPr>
          <a:xfrm>
            <a:off x="827265" y="5872857"/>
            <a:ext cx="5035523" cy="235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kern="0" spc="-2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Son modèle économique et ses tarifs</a:t>
            </a:r>
            <a:endParaRPr lang="en-US" sz="1250" dirty="0"/>
          </a:p>
        </p:txBody>
      </p:sp>
      <p:sp>
        <p:nvSpPr>
          <p:cNvPr id="28" name="Shape 21"/>
          <p:cNvSpPr/>
          <p:nvPr/>
        </p:nvSpPr>
        <p:spPr>
          <a:xfrm>
            <a:off x="6163116" y="4739382"/>
            <a:ext cx="5367104" cy="1534418"/>
          </a:xfrm>
          <a:prstGeom prst="roundRect">
            <a:avLst>
              <a:gd name="adj" fmla="val 4365"/>
            </a:avLst>
          </a:prstGeom>
          <a:solidFill>
            <a:srgbClr val="E0D7F4"/>
          </a:solidFill>
          <a:ln w="6350">
            <a:solidFill>
              <a:srgbClr val="C6BDDA"/>
            </a:solidFill>
            <a:prstDash val="solid"/>
          </a:ln>
        </p:spPr>
      </p:sp>
      <p:sp>
        <p:nvSpPr>
          <p:cNvPr id="29" name="Shape 22"/>
          <p:cNvSpPr/>
          <p:nvPr/>
        </p:nvSpPr>
        <p:spPr>
          <a:xfrm>
            <a:off x="6328907" y="4905177"/>
            <a:ext cx="478421" cy="478433"/>
          </a:xfrm>
          <a:prstGeom prst="ellipse">
            <a:avLst/>
          </a:prstGeom>
          <a:solidFill>
            <a:srgbClr val="6237C8"/>
          </a:solidFill>
          <a:ln/>
        </p:spPr>
      </p:sp>
      <p:pic>
        <p:nvPicPr>
          <p:cNvPr id="30" name="Image 5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460467" y="5036741"/>
            <a:ext cx="215299" cy="215305"/>
          </a:xfrm>
          <a:prstGeom prst="rect">
            <a:avLst/>
          </a:prstGeom>
        </p:spPr>
      </p:pic>
      <p:sp>
        <p:nvSpPr>
          <p:cNvPr id="31" name="Text 23"/>
          <p:cNvSpPr/>
          <p:nvPr/>
        </p:nvSpPr>
        <p:spPr>
          <a:xfrm>
            <a:off x="6328907" y="5518150"/>
            <a:ext cx="5035523" cy="2740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b="1" kern="0" spc="-35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Sécuriser</a:t>
            </a:r>
            <a:endParaRPr lang="en-US" sz="1700" dirty="0"/>
          </a:p>
        </p:txBody>
      </p:sp>
      <p:sp>
        <p:nvSpPr>
          <p:cNvPr id="32" name="Text 24"/>
          <p:cNvSpPr/>
          <p:nvPr/>
        </p:nvSpPr>
        <p:spPr>
          <a:xfrm>
            <a:off x="6328907" y="5872857"/>
            <a:ext cx="5035523" cy="235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3000"/>
              </a:lnSpc>
              <a:buNone/>
            </a:pPr>
            <a:r>
              <a:rPr lang="en-US" sz="1250" kern="0" spc="-2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Son lancement : assurances, mentions légales, documents</a:t>
            </a:r>
            <a:endParaRPr lang="en-US" sz="12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19809" y="0"/>
            <a:ext cx="4571886" cy="6858000"/>
          </a:xfrm>
          <a:prstGeom prst="rect">
            <a:avLst/>
          </a:prstGeom>
          <a:solidFill>
            <a:srgbClr val="E0D7F4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4263" y="141684"/>
            <a:ext cx="4382978" cy="6574631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661475" y="587276"/>
            <a:ext cx="719616" cy="287139"/>
          </a:xfrm>
          <a:prstGeom prst="roundRect">
            <a:avLst>
              <a:gd name="adj" fmla="val 22118"/>
            </a:avLst>
          </a:prstGeom>
          <a:solidFill>
            <a:srgbClr val="E0D7F4"/>
          </a:solidFill>
          <a:ln/>
        </p:spPr>
      </p:sp>
      <p:sp>
        <p:nvSpPr>
          <p:cNvPr id="5" name="Text 2"/>
          <p:cNvSpPr/>
          <p:nvPr/>
        </p:nvSpPr>
        <p:spPr>
          <a:xfrm>
            <a:off x="774879" y="643930"/>
            <a:ext cx="1102392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JOUR 1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661475" y="950020"/>
            <a:ext cx="6296860" cy="12993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4050" b="1" kern="0" spc="-82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Comprendre et créer sa micro-entreprise</a:t>
            </a:r>
            <a:endParaRPr lang="en-US" sz="4050" dirty="0"/>
          </a:p>
        </p:txBody>
      </p:sp>
      <p:sp>
        <p:nvSpPr>
          <p:cNvPr id="7" name="Shape 4"/>
          <p:cNvSpPr/>
          <p:nvPr/>
        </p:nvSpPr>
        <p:spPr>
          <a:xfrm>
            <a:off x="661475" y="2532856"/>
            <a:ext cx="6296860" cy="1774428"/>
          </a:xfrm>
          <a:prstGeom prst="roundRect">
            <a:avLst>
              <a:gd name="adj" fmla="val 4474"/>
            </a:avLst>
          </a:prstGeom>
          <a:solidFill>
            <a:srgbClr val="FDFAF7"/>
          </a:solidFill>
          <a:ln w="25399">
            <a:solidFill>
              <a:srgbClr val="C6BDDA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75881" y="2747268"/>
            <a:ext cx="5868047" cy="3249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b="1" kern="0" spc="-4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1. Panorama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875881" y="3185616"/>
            <a:ext cx="5868047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Définition, avantages, limites. Activités possibles : prestations de services, formation, accompagnement. Code APE/NAF : cohérence avec l'activité.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661475" y="4496296"/>
            <a:ext cx="6296860" cy="1774428"/>
          </a:xfrm>
          <a:prstGeom prst="roundRect">
            <a:avLst>
              <a:gd name="adj" fmla="val 4474"/>
            </a:avLst>
          </a:prstGeom>
          <a:solidFill>
            <a:srgbClr val="FDFAF7"/>
          </a:solidFill>
          <a:ln w="25399">
            <a:solidFill>
              <a:srgbClr val="C6BDDA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75881" y="4710708"/>
            <a:ext cx="5868047" cy="3249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b="1" kern="0" spc="-4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2. Étapes de création</a:t>
            </a:r>
            <a:endParaRPr lang="en-US" sz="2000" dirty="0"/>
          </a:p>
        </p:txBody>
      </p:sp>
      <p:sp>
        <p:nvSpPr>
          <p:cNvPr id="12" name="Text 9"/>
          <p:cNvSpPr/>
          <p:nvPr/>
        </p:nvSpPr>
        <p:spPr>
          <a:xfrm>
            <a:off x="875881" y="5149056"/>
            <a:ext cx="5868047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Déclaration sur autoentrepreneur.urssaf.fr, choix du régime fiscal (micro BNC / micro BIC), choix du versement libératoire, déclaration du début d'activité, obtention du SIRET.</a:t>
            </a:r>
            <a:endParaRPr lang="en-US" sz="14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1692573"/>
            <a:ext cx="1363827" cy="287139"/>
          </a:xfrm>
          <a:prstGeom prst="roundRect">
            <a:avLst>
              <a:gd name="adj" fmla="val 22118"/>
            </a:avLst>
          </a:prstGeom>
          <a:solidFill>
            <a:srgbClr val="E0D7F4"/>
          </a:solidFill>
          <a:ln/>
        </p:spPr>
      </p:sp>
      <p:sp>
        <p:nvSpPr>
          <p:cNvPr id="3" name="Text 1"/>
          <p:cNvSpPr/>
          <p:nvPr/>
        </p:nvSpPr>
        <p:spPr>
          <a:xfrm>
            <a:off x="774879" y="1749227"/>
            <a:ext cx="1746603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JOUR 1 — SUITE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661475" y="2055316"/>
            <a:ext cx="10868745" cy="649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4050" b="1" kern="0" spc="-82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Obligations légales &amp; modèle économique</a:t>
            </a:r>
            <a:endParaRPr lang="en-US" sz="4050" dirty="0"/>
          </a:p>
        </p:txBody>
      </p:sp>
      <p:sp>
        <p:nvSpPr>
          <p:cNvPr id="5" name="Text 3"/>
          <p:cNvSpPr/>
          <p:nvPr/>
        </p:nvSpPr>
        <p:spPr>
          <a:xfrm>
            <a:off x="661475" y="3177480"/>
            <a:ext cx="5203794" cy="3249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b="1" kern="0" spc="-41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3. Obligations légales dès la création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61475" y="3691434"/>
            <a:ext cx="5203794" cy="1407914"/>
          </a:xfrm>
          <a:prstGeom prst="rect">
            <a:avLst/>
          </a:prstGeom>
          <a:noFill/>
          <a:ln/>
        </p:spPr>
        <p:txBody>
          <a:bodyPr wrap="square" lIns="0" tIns="75608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Assurance RC Pro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Mentions légales obligatoires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Documents commerciaux (factures, CGV, devis)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Registre des activités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6332776" y="3177480"/>
            <a:ext cx="5203794" cy="3249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b="1" kern="0" spc="-41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4. Construire son modèle économique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332776" y="3691434"/>
            <a:ext cx="5203794" cy="1407914"/>
          </a:xfrm>
          <a:prstGeom prst="rect">
            <a:avLst/>
          </a:prstGeom>
          <a:noFill/>
          <a:ln/>
        </p:spPr>
        <p:txBody>
          <a:bodyPr wrap="square" lIns="0" tIns="75608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Définir son offre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Calculer ses tarifs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Identifier ses charges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Préparer son lancement</a:t>
            </a:r>
            <a:endParaRPr lang="en-US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19809" y="0"/>
            <a:ext cx="4571886" cy="6858000"/>
          </a:xfrm>
          <a:prstGeom prst="rect">
            <a:avLst/>
          </a:prstGeom>
          <a:solidFill>
            <a:srgbClr val="E0D7F4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5433" y="128389"/>
            <a:ext cx="4400638" cy="6601123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661475" y="565745"/>
            <a:ext cx="680128" cy="260152"/>
          </a:xfrm>
          <a:prstGeom prst="roundRect">
            <a:avLst>
              <a:gd name="adj" fmla="val 22124"/>
            </a:avLst>
          </a:prstGeom>
          <a:solidFill>
            <a:srgbClr val="E0D7F4"/>
          </a:solidFill>
          <a:ln/>
        </p:spPr>
      </p:sp>
      <p:sp>
        <p:nvSpPr>
          <p:cNvPr id="5" name="Text 2"/>
          <p:cNvSpPr/>
          <p:nvPr/>
        </p:nvSpPr>
        <p:spPr>
          <a:xfrm>
            <a:off x="764164" y="617041"/>
            <a:ext cx="1084335" cy="1575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050" kern="0" spc="-2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JOUR 2</a:t>
            </a:r>
            <a:endParaRPr lang="en-US" sz="1050" dirty="0"/>
          </a:p>
        </p:txBody>
      </p:sp>
      <p:sp>
        <p:nvSpPr>
          <p:cNvPr id="6" name="Text 3"/>
          <p:cNvSpPr/>
          <p:nvPr/>
        </p:nvSpPr>
        <p:spPr>
          <a:xfrm>
            <a:off x="661475" y="887909"/>
            <a:ext cx="6296860" cy="5888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b="1" kern="0" spc="-74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Obligations URSSAF</a:t>
            </a:r>
            <a:endParaRPr lang="en-US" sz="37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1709539"/>
            <a:ext cx="6296860" cy="1029295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27970" y="1899841"/>
            <a:ext cx="5840068" cy="2943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kern="0" spc="-37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Déclarations</a:t>
            </a:r>
            <a:endParaRPr lang="en-US" sz="1850" dirty="0"/>
          </a:p>
        </p:txBody>
      </p:sp>
      <p:sp>
        <p:nvSpPr>
          <p:cNvPr id="9" name="Text 5"/>
          <p:cNvSpPr/>
          <p:nvPr/>
        </p:nvSpPr>
        <p:spPr>
          <a:xfrm>
            <a:off x="927970" y="2287290"/>
            <a:ext cx="5840068" cy="2612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kern="0" spc="-2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Mensuelles ou trimestrielles selon votre choix de périodicité.</a:t>
            </a:r>
            <a:endParaRPr lang="en-US" sz="13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2894013"/>
            <a:ext cx="6296860" cy="1029295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927970" y="3084314"/>
            <a:ext cx="5840068" cy="2943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kern="0" spc="-37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Taux de cotisations</a:t>
            </a:r>
            <a:endParaRPr lang="en-US" sz="1850" dirty="0"/>
          </a:p>
        </p:txBody>
      </p:sp>
      <p:sp>
        <p:nvSpPr>
          <p:cNvPr id="12" name="Text 7"/>
          <p:cNvSpPr/>
          <p:nvPr/>
        </p:nvSpPr>
        <p:spPr>
          <a:xfrm>
            <a:off x="927970" y="3471763"/>
            <a:ext cx="5840068" cy="2612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kern="0" spc="-2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Comprendre et anticiper ses charges sociales.</a:t>
            </a:r>
            <a:endParaRPr lang="en-US" sz="13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4078486"/>
            <a:ext cx="6296860" cy="1029295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927970" y="4268788"/>
            <a:ext cx="5840068" cy="2943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kern="0" spc="-37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Attestation CFP</a:t>
            </a:r>
            <a:endParaRPr lang="en-US" sz="1850" dirty="0"/>
          </a:p>
        </p:txBody>
      </p:sp>
      <p:sp>
        <p:nvSpPr>
          <p:cNvPr id="15" name="Text 9"/>
          <p:cNvSpPr/>
          <p:nvPr/>
        </p:nvSpPr>
        <p:spPr>
          <a:xfrm>
            <a:off x="927970" y="4656237"/>
            <a:ext cx="5840068" cy="2612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kern="0" spc="-2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Formation professionnelle continue : obligation déclarative.</a:t>
            </a:r>
            <a:endParaRPr lang="en-US" sz="1300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5262959"/>
            <a:ext cx="6296860" cy="1029295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927970" y="5453261"/>
            <a:ext cx="5840068" cy="29438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kern="0" spc="-37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Erreurs fréquentes</a:t>
            </a:r>
            <a:endParaRPr lang="en-US" sz="1850" dirty="0"/>
          </a:p>
        </p:txBody>
      </p:sp>
      <p:sp>
        <p:nvSpPr>
          <p:cNvPr id="18" name="Text 11"/>
          <p:cNvSpPr/>
          <p:nvPr/>
        </p:nvSpPr>
        <p:spPr>
          <a:xfrm>
            <a:off x="927970" y="5840710"/>
            <a:ext cx="5840068" cy="2612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300" kern="0" spc="-27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Identifier et éviter les pièges courants.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1692573"/>
            <a:ext cx="1394485" cy="287139"/>
          </a:xfrm>
          <a:prstGeom prst="roundRect">
            <a:avLst>
              <a:gd name="adj" fmla="val 22118"/>
            </a:avLst>
          </a:prstGeom>
          <a:solidFill>
            <a:srgbClr val="E0D7F4"/>
          </a:solidFill>
          <a:ln/>
        </p:spPr>
      </p:sp>
      <p:sp>
        <p:nvSpPr>
          <p:cNvPr id="3" name="Text 1"/>
          <p:cNvSpPr/>
          <p:nvPr/>
        </p:nvSpPr>
        <p:spPr>
          <a:xfrm>
            <a:off x="774879" y="1749227"/>
            <a:ext cx="1777261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JOUR 2 — SUITE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661475" y="2055316"/>
            <a:ext cx="10868745" cy="649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4050" b="1" kern="0" spc="-82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Obligations fiscales &amp; administratives</a:t>
            </a:r>
            <a:endParaRPr lang="en-US" sz="4050" dirty="0"/>
          </a:p>
        </p:txBody>
      </p:sp>
      <p:sp>
        <p:nvSpPr>
          <p:cNvPr id="5" name="Text 3"/>
          <p:cNvSpPr/>
          <p:nvPr/>
        </p:nvSpPr>
        <p:spPr>
          <a:xfrm>
            <a:off x="661475" y="3177480"/>
            <a:ext cx="5203794" cy="3249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b="1" kern="0" spc="-41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5. Obligations fiscales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61475" y="3691434"/>
            <a:ext cx="5203794" cy="1407914"/>
          </a:xfrm>
          <a:prstGeom prst="rect">
            <a:avLst/>
          </a:prstGeom>
          <a:noFill/>
          <a:ln/>
        </p:spPr>
        <p:txBody>
          <a:bodyPr wrap="square" lIns="0" tIns="75608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Impôt sur le revenu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Versement libératoire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Franchise de TVA, seuils, passage à la TVA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Déclaration annuelle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6332776" y="3177480"/>
            <a:ext cx="5203794" cy="3249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b="1" kern="0" spc="-41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6. Obligations administratives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332776" y="3691434"/>
            <a:ext cx="5203794" cy="1407914"/>
          </a:xfrm>
          <a:prstGeom prst="rect">
            <a:avLst/>
          </a:prstGeom>
          <a:noFill/>
          <a:ln/>
        </p:spPr>
        <p:txBody>
          <a:bodyPr wrap="square" lIns="0" tIns="75608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Facturation conforme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Archivage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Règlement intérieur (si formation)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Convention de formation (si OF)</a:t>
            </a:r>
            <a:endParaRPr lang="en-US" sz="14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1142504"/>
            <a:ext cx="1394485" cy="287139"/>
          </a:xfrm>
          <a:prstGeom prst="roundRect">
            <a:avLst>
              <a:gd name="adj" fmla="val 22118"/>
            </a:avLst>
          </a:prstGeom>
          <a:solidFill>
            <a:srgbClr val="E0D7F4"/>
          </a:solidFill>
          <a:ln/>
        </p:spPr>
      </p:sp>
      <p:sp>
        <p:nvSpPr>
          <p:cNvPr id="3" name="Text 1"/>
          <p:cNvSpPr/>
          <p:nvPr/>
        </p:nvSpPr>
        <p:spPr>
          <a:xfrm>
            <a:off x="774879" y="1199158"/>
            <a:ext cx="1777261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JOUR 2 — SUITE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661475" y="1505248"/>
            <a:ext cx="10868745" cy="649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4050" b="1" kern="0" spc="-82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Pérenniser son activité</a:t>
            </a:r>
            <a:endParaRPr lang="en-US" sz="40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2438400"/>
            <a:ext cx="472468" cy="4724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1475" y="3147120"/>
            <a:ext cx="5316206" cy="3249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b="1" kern="0" spc="-4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Communication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661475" y="3585468"/>
            <a:ext cx="531620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Simple et efficace pour attirer ses premiers clients.</a:t>
            </a:r>
            <a:endParaRPr lang="en-US" sz="14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13915" y="2438400"/>
            <a:ext cx="472468" cy="47248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213915" y="3147120"/>
            <a:ext cx="5316305" cy="3249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b="1" kern="0" spc="-4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Fidélisation</a:t>
            </a:r>
            <a:endParaRPr lang="en-US" sz="2000" dirty="0"/>
          </a:p>
        </p:txBody>
      </p:sp>
      <p:sp>
        <p:nvSpPr>
          <p:cNvPr id="10" name="Text 6"/>
          <p:cNvSpPr/>
          <p:nvPr/>
        </p:nvSpPr>
        <p:spPr>
          <a:xfrm>
            <a:off x="6213915" y="3585468"/>
            <a:ext cx="5316305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Construire une relation durable avec ses clients.</a:t>
            </a:r>
            <a:endParaRPr lang="en-US" sz="145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1475" y="4265910"/>
            <a:ext cx="472468" cy="47248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661475" y="4974630"/>
            <a:ext cx="5316206" cy="3249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b="1" kern="0" spc="-4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Outils numériques</a:t>
            </a:r>
            <a:endParaRPr lang="en-US" sz="2000" dirty="0"/>
          </a:p>
        </p:txBody>
      </p:sp>
      <p:sp>
        <p:nvSpPr>
          <p:cNvPr id="13" name="Text 8"/>
          <p:cNvSpPr/>
          <p:nvPr/>
        </p:nvSpPr>
        <p:spPr>
          <a:xfrm>
            <a:off x="661475" y="5412978"/>
            <a:ext cx="531620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Sélection d'outils gratuits pour simplifier la gestion.</a:t>
            </a:r>
            <a:endParaRPr lang="en-US" sz="1450" dirty="0"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213915" y="4265910"/>
            <a:ext cx="472468" cy="47248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6213915" y="4974630"/>
            <a:ext cx="5316305" cy="3249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b="1" kern="0" spc="-4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Qualiopi</a:t>
            </a:r>
            <a:endParaRPr lang="en-US" sz="2000" dirty="0"/>
          </a:p>
        </p:txBody>
      </p:sp>
      <p:sp>
        <p:nvSpPr>
          <p:cNvPr id="16" name="Text 10"/>
          <p:cNvSpPr/>
          <p:nvPr/>
        </p:nvSpPr>
        <p:spPr>
          <a:xfrm>
            <a:off x="6213915" y="5412978"/>
            <a:ext cx="5316305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Premiers pas vers la certification (si formation).</a:t>
            </a:r>
            <a:endParaRPr lang="en-US" sz="14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1886" cy="6858000"/>
          </a:xfrm>
          <a:prstGeom prst="rect">
            <a:avLst/>
          </a:prstGeom>
          <a:solidFill>
            <a:srgbClr val="E0D7F4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54" y="141684"/>
            <a:ext cx="4382978" cy="6574631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5233360" y="886916"/>
            <a:ext cx="1544797" cy="287139"/>
          </a:xfrm>
          <a:prstGeom prst="roundRect">
            <a:avLst>
              <a:gd name="adj" fmla="val 22118"/>
            </a:avLst>
          </a:prstGeom>
          <a:solidFill>
            <a:srgbClr val="E0D7F4"/>
          </a:solidFill>
          <a:ln/>
        </p:spPr>
      </p:sp>
      <p:sp>
        <p:nvSpPr>
          <p:cNvPr id="5" name="Text 2"/>
          <p:cNvSpPr/>
          <p:nvPr/>
        </p:nvSpPr>
        <p:spPr>
          <a:xfrm>
            <a:off x="5346765" y="943570"/>
            <a:ext cx="1927574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115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ATELIER PRATIQUE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5233360" y="1249660"/>
            <a:ext cx="6296860" cy="12993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4050" b="1" kern="0" spc="-82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Mise en application concrète</a:t>
            </a:r>
            <a:endParaRPr lang="en-US" sz="4050" dirty="0"/>
          </a:p>
        </p:txBody>
      </p:sp>
      <p:sp>
        <p:nvSpPr>
          <p:cNvPr id="7" name="Text 4"/>
          <p:cNvSpPr/>
          <p:nvPr/>
        </p:nvSpPr>
        <p:spPr>
          <a:xfrm>
            <a:off x="5233360" y="2832497"/>
            <a:ext cx="378014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50" kern="0" spc="-30" dirty="0">
                <a:solidFill>
                  <a:srgbClr val="272525"/>
                </a:solidFill>
                <a:latin typeface="Petrona Light" pitchFamily="34" charset="0"/>
                <a:ea typeface="Petrona Light" pitchFamily="34" charset="-122"/>
                <a:cs typeface="Petrona Light" pitchFamily="34" charset="-120"/>
              </a:rPr>
              <a:t>01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5233360" y="3128367"/>
            <a:ext cx="3053877" cy="25400"/>
          </a:xfrm>
          <a:prstGeom prst="rect">
            <a:avLst/>
          </a:prstGeom>
          <a:solidFill>
            <a:srgbClr val="6237C8"/>
          </a:solidFill>
          <a:ln/>
        </p:spPr>
      </p:sp>
      <p:sp>
        <p:nvSpPr>
          <p:cNvPr id="9" name="Text 6"/>
          <p:cNvSpPr/>
          <p:nvPr/>
        </p:nvSpPr>
        <p:spPr>
          <a:xfrm>
            <a:off x="5233360" y="3273623"/>
            <a:ext cx="3053877" cy="3249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b="1" kern="0" spc="-4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Plan d'action personnalisé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5233360" y="3711972"/>
            <a:ext cx="3053877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Chaque participant construit son propre plan de lancement.</a:t>
            </a:r>
            <a:endParaRPr lang="en-US" sz="1450" dirty="0"/>
          </a:p>
        </p:txBody>
      </p:sp>
      <p:sp>
        <p:nvSpPr>
          <p:cNvPr id="11" name="Text 8"/>
          <p:cNvSpPr/>
          <p:nvPr/>
        </p:nvSpPr>
        <p:spPr>
          <a:xfrm>
            <a:off x="8476244" y="2832497"/>
            <a:ext cx="378014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50" kern="0" spc="-30" dirty="0">
                <a:solidFill>
                  <a:srgbClr val="272525"/>
                </a:solidFill>
                <a:latin typeface="Petrona Light" pitchFamily="34" charset="0"/>
                <a:ea typeface="Petrona Light" pitchFamily="34" charset="-122"/>
                <a:cs typeface="Petrona Light" pitchFamily="34" charset="-120"/>
              </a:rPr>
              <a:t>02</a:t>
            </a:r>
            <a:endParaRPr lang="en-US" sz="1450" dirty="0"/>
          </a:p>
        </p:txBody>
      </p:sp>
      <p:sp>
        <p:nvSpPr>
          <p:cNvPr id="12" name="Shape 9"/>
          <p:cNvSpPr/>
          <p:nvPr/>
        </p:nvSpPr>
        <p:spPr>
          <a:xfrm>
            <a:off x="8476244" y="3128367"/>
            <a:ext cx="3053976" cy="25400"/>
          </a:xfrm>
          <a:prstGeom prst="rect">
            <a:avLst/>
          </a:prstGeom>
          <a:solidFill>
            <a:srgbClr val="6237C8"/>
          </a:solidFill>
          <a:ln/>
        </p:spPr>
      </p:sp>
      <p:sp>
        <p:nvSpPr>
          <p:cNvPr id="13" name="Text 10"/>
          <p:cNvSpPr/>
          <p:nvPr/>
        </p:nvSpPr>
        <p:spPr>
          <a:xfrm>
            <a:off x="8476244" y="3273623"/>
            <a:ext cx="3053976" cy="3249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b="1" kern="0" spc="-4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Simulation URSSAF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8476244" y="3711972"/>
            <a:ext cx="305397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Exercice de déclaration en conditions réelles.</a:t>
            </a:r>
            <a:endParaRPr lang="en-US" sz="1450" dirty="0"/>
          </a:p>
        </p:txBody>
      </p:sp>
      <p:sp>
        <p:nvSpPr>
          <p:cNvPr id="15" name="Text 12"/>
          <p:cNvSpPr/>
          <p:nvPr/>
        </p:nvSpPr>
        <p:spPr>
          <a:xfrm>
            <a:off x="5233360" y="4647505"/>
            <a:ext cx="378014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50" kern="0" spc="-30" dirty="0">
                <a:solidFill>
                  <a:srgbClr val="272525"/>
                </a:solidFill>
                <a:latin typeface="Petrona Light" pitchFamily="34" charset="0"/>
                <a:ea typeface="Petrona Light" pitchFamily="34" charset="-122"/>
                <a:cs typeface="Petrona Light" pitchFamily="34" charset="-120"/>
              </a:rPr>
              <a:t>03</a:t>
            </a:r>
            <a:endParaRPr lang="en-US" sz="1450" dirty="0"/>
          </a:p>
        </p:txBody>
      </p:sp>
      <p:sp>
        <p:nvSpPr>
          <p:cNvPr id="16" name="Shape 13"/>
          <p:cNvSpPr/>
          <p:nvPr/>
        </p:nvSpPr>
        <p:spPr>
          <a:xfrm>
            <a:off x="5233360" y="4943376"/>
            <a:ext cx="6296860" cy="25400"/>
          </a:xfrm>
          <a:prstGeom prst="rect">
            <a:avLst/>
          </a:prstGeom>
          <a:solidFill>
            <a:srgbClr val="6237C8"/>
          </a:solidFill>
          <a:ln/>
        </p:spPr>
      </p:sp>
      <p:sp>
        <p:nvSpPr>
          <p:cNvPr id="17" name="Text 14"/>
          <p:cNvSpPr/>
          <p:nvPr/>
        </p:nvSpPr>
        <p:spPr>
          <a:xfrm>
            <a:off x="5233360" y="5088632"/>
            <a:ext cx="6296860" cy="3249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b="1" kern="0" spc="-4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Tableau de bord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5233360" y="5526980"/>
            <a:ext cx="629686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Construction d'un outil de suivi simple et efficace.</a:t>
            </a:r>
            <a:endParaRPr lang="en-US" sz="14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19807"/>
            <a:ext cx="10868745" cy="3249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b="1" kern="0" spc="-41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Modalités d'évaluation</a:t>
            </a:r>
            <a:endParaRPr lang="en-US" sz="20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968673"/>
            <a:ext cx="5319083" cy="531921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217487" y="3257748"/>
            <a:ext cx="5319083" cy="1624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00" b="1" kern="0" spc="-20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Un parcours progressif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6217487" y="3467398"/>
            <a:ext cx="5319083" cy="2268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00" kern="0" spc="-15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L'évaluation accompagne le participant tout au long de la formation, depuis l'auto-diagnostic initial jusqu'à l'obtention de l'attestation de fin de formation.</a:t>
            </a:r>
            <a:endParaRPr lang="en-US" sz="700" dirty="0"/>
          </a:p>
        </p:txBody>
      </p:sp>
      <p:sp>
        <p:nvSpPr>
          <p:cNvPr id="6" name="Shape 3"/>
          <p:cNvSpPr/>
          <p:nvPr/>
        </p:nvSpPr>
        <p:spPr>
          <a:xfrm>
            <a:off x="6217487" y="3747294"/>
            <a:ext cx="5319083" cy="245566"/>
          </a:xfrm>
          <a:prstGeom prst="roundRect">
            <a:avLst>
              <a:gd name="adj" fmla="val 16164"/>
            </a:avLst>
          </a:prstGeom>
          <a:solidFill>
            <a:srgbClr val="E0D7F4"/>
          </a:solidFill>
          <a:ln/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1941" y="3818136"/>
            <a:ext cx="118067" cy="94456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524462" y="3813373"/>
            <a:ext cx="5527239" cy="1134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00" kern="0" spc="-15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Une attestation de fin de formation est remise à chaque participant ayant complété le parcours.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101427"/>
            <a:ext cx="10868745" cy="649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4050" b="1" kern="0" spc="-82" dirty="0">
                <a:solidFill>
                  <a:srgbClr val="F95F88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Modalités pédagogiques</a:t>
            </a:r>
            <a:endParaRPr lang="en-US" sz="4050" dirty="0"/>
          </a:p>
        </p:txBody>
      </p:sp>
      <p:sp>
        <p:nvSpPr>
          <p:cNvPr id="3" name="Shape 1"/>
          <p:cNvSpPr/>
          <p:nvPr/>
        </p:nvSpPr>
        <p:spPr>
          <a:xfrm>
            <a:off x="661475" y="2129135"/>
            <a:ext cx="3496877" cy="1446609"/>
          </a:xfrm>
          <a:prstGeom prst="roundRect">
            <a:avLst>
              <a:gd name="adj" fmla="val 5488"/>
            </a:avLst>
          </a:prstGeom>
          <a:solidFill>
            <a:srgbClr val="E0D7F4"/>
          </a:solidFill>
          <a:ln w="6350">
            <a:solidFill>
              <a:srgbClr val="C6BDD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56832" y="2324497"/>
            <a:ext cx="3106164" cy="3376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b="1" kern="0" spc="-4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📚</a:t>
            </a:r>
            <a:r>
              <a:rPr lang="en-US" sz="2000" b="1" kern="0" spc="-4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Apports théoriques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856832" y="2775545"/>
            <a:ext cx="310616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Contenu structuré et progressif.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4347359" y="2129135"/>
            <a:ext cx="3496877" cy="1446609"/>
          </a:xfrm>
          <a:prstGeom prst="roundRect">
            <a:avLst>
              <a:gd name="adj" fmla="val 5488"/>
            </a:avLst>
          </a:prstGeom>
          <a:solidFill>
            <a:srgbClr val="E0D7F4"/>
          </a:solidFill>
          <a:ln w="6350">
            <a:solidFill>
              <a:srgbClr val="C6BDD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42716" y="2324497"/>
            <a:ext cx="3106164" cy="3376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b="1" kern="0" spc="-4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✏️</a:t>
            </a:r>
            <a:r>
              <a:rPr lang="en-US" sz="2000" b="1" kern="0" spc="-4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Exercices pratiques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4542716" y="2775545"/>
            <a:ext cx="310616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Mise en application immédiate des notions.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8033244" y="2129135"/>
            <a:ext cx="3496877" cy="1446609"/>
          </a:xfrm>
          <a:prstGeom prst="roundRect">
            <a:avLst>
              <a:gd name="adj" fmla="val 5488"/>
            </a:avLst>
          </a:prstGeom>
          <a:solidFill>
            <a:srgbClr val="E0D7F4"/>
          </a:solidFill>
          <a:ln w="6350">
            <a:solidFill>
              <a:srgbClr val="C6BDD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28600" y="2324497"/>
            <a:ext cx="3106164" cy="3376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b="1" kern="0" spc="-4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📋</a:t>
            </a:r>
            <a:r>
              <a:rPr lang="en-US" sz="2000" b="1" kern="0" spc="-4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Études de cas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8228600" y="2775545"/>
            <a:ext cx="310616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Situations concrètes tirées du réel.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661475" y="3764756"/>
            <a:ext cx="5339820" cy="1144191"/>
          </a:xfrm>
          <a:prstGeom prst="roundRect">
            <a:avLst>
              <a:gd name="adj" fmla="val 6938"/>
            </a:avLst>
          </a:prstGeom>
          <a:solidFill>
            <a:srgbClr val="E0D7F4"/>
          </a:solidFill>
          <a:ln w="6350">
            <a:solidFill>
              <a:srgbClr val="C6BDD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56832" y="3960118"/>
            <a:ext cx="4949106" cy="3376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b="1" kern="0" spc="-4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📄</a:t>
            </a:r>
            <a:r>
              <a:rPr lang="en-US" sz="2000" b="1" kern="0" spc="-4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Supports PDF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856832" y="4411166"/>
            <a:ext cx="494910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Remis aux participants.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90301" y="3764756"/>
            <a:ext cx="5339820" cy="1144191"/>
          </a:xfrm>
          <a:prstGeom prst="roundRect">
            <a:avLst>
              <a:gd name="adj" fmla="val 6938"/>
            </a:avLst>
          </a:prstGeom>
          <a:solidFill>
            <a:srgbClr val="E0D7F4"/>
          </a:solidFill>
          <a:ln w="6350">
            <a:solidFill>
              <a:srgbClr val="C6BDD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385658" y="3960118"/>
            <a:ext cx="4949106" cy="3376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000" b="1" kern="0" spc="-41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🤝</a:t>
            </a:r>
            <a:r>
              <a:rPr lang="en-US" sz="2000" b="1" kern="0" spc="-4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Accompagnement personnalisé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6385658" y="4411166"/>
            <a:ext cx="494910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Suivi adapté à chaque profil.</a:t>
            </a:r>
            <a:endParaRPr lang="en-US" sz="1450" dirty="0"/>
          </a:p>
        </p:txBody>
      </p:sp>
      <p:sp>
        <p:nvSpPr>
          <p:cNvPr id="18" name="Shape 16"/>
          <p:cNvSpPr/>
          <p:nvPr/>
        </p:nvSpPr>
        <p:spPr>
          <a:xfrm>
            <a:off x="661475" y="5168801"/>
            <a:ext cx="10868745" cy="25400"/>
          </a:xfrm>
          <a:prstGeom prst="roundRect">
            <a:avLst>
              <a:gd name="adj" fmla="val 49999"/>
            </a:avLst>
          </a:prstGeom>
          <a:solidFill>
            <a:srgbClr val="272525">
              <a:alpha val="50000"/>
            </a:srgbClr>
          </a:solidFill>
          <a:ln/>
        </p:spPr>
      </p:sp>
      <p:sp>
        <p:nvSpPr>
          <p:cNvPr id="19" name="Text 17"/>
          <p:cNvSpPr/>
          <p:nvPr/>
        </p:nvSpPr>
        <p:spPr>
          <a:xfrm>
            <a:off x="661475" y="5454055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b="1" kern="0" spc="-3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350 €</a:t>
            </a:r>
            <a:r>
              <a:rPr lang="en-US" sz="1450" kern="0" spc="-3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· 2 jours · 14 heures · Mixte présentiel + visio · Aucun prérequis</a:t>
            </a:r>
            <a:endParaRPr lang="en-US" sz="14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504</Words>
  <Application>Microsoft Office PowerPoint</Application>
  <PresentationFormat>Grand écran</PresentationFormat>
  <Paragraphs>104</Paragraphs>
  <Slides>10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7" baseType="lpstr">
      <vt:lpstr>Petrona Bold</vt:lpstr>
      <vt:lpstr>Inter</vt:lpstr>
      <vt:lpstr>Petrona Light</vt:lpstr>
      <vt:lpstr>Inter Bold</vt:lpstr>
      <vt:lpstr>Twemoji Mozilla</vt:lpstr>
      <vt:lpstr>Arial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Yami</dc:creator>
  <cp:lastModifiedBy>Yamina Naamar</cp:lastModifiedBy>
  <cp:revision>2</cp:revision>
  <dcterms:created xsi:type="dcterms:W3CDTF">2026-08-26T14:39:38Z</dcterms:created>
  <dcterms:modified xsi:type="dcterms:W3CDTF">2026-08-26T14:43:00Z</dcterms:modified>
</cp:coreProperties>
</file>